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2" r:id="rId5"/>
    <p:sldId id="261" r:id="rId6"/>
    <p:sldId id="288" r:id="rId7"/>
    <p:sldId id="282" r:id="rId8"/>
    <p:sldId id="265" r:id="rId9"/>
    <p:sldId id="283" r:id="rId10"/>
    <p:sldId id="284" r:id="rId11"/>
    <p:sldId id="268" r:id="rId12"/>
    <p:sldId id="269" r:id="rId13"/>
    <p:sldId id="285" r:id="rId14"/>
    <p:sldId id="271" r:id="rId15"/>
    <p:sldId id="272" r:id="rId16"/>
    <p:sldId id="273" r:id="rId17"/>
    <p:sldId id="274" r:id="rId18"/>
    <p:sldId id="275" r:id="rId19"/>
    <p:sldId id="286" r:id="rId20"/>
    <p:sldId id="277" r:id="rId21"/>
    <p:sldId id="278" r:id="rId22"/>
    <p:sldId id="287" r:id="rId23"/>
    <p:sldId id="280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openxmlformats.org/officeDocument/2006/relationships/tags" Target="../tags/tag75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tags" Target="../tags/tag168.xml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image" Target="../media/image1.png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image" Target="../media/image2.png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image" Target="../media/image3.png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image" Target="../media/image4.png"/><Relationship Id="rId2" Type="http://schemas.openxmlformats.org/officeDocument/2006/relationships/tags" Target="../tags/tag24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8" Type="http://schemas.openxmlformats.org/officeDocument/2006/relationships/tags" Target="../tags/tag267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5257800" y="2184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2184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26924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257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10200" y="45212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10200" y="50292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9144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828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2860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09600" y="36576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38608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3505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39624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334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5537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51816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5638800"/>
            <a:ext cx="10007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7272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286000"/>
            <a:ext cx="5334000" cy="3759200"/>
          </a:xfrm>
          <a:custGeom>
            <a:avLst/>
            <a:gdLst>
              <a:gd name="connisteX0" fmla="*/ 0 w 5334000"/>
              <a:gd name="connsiteY0" fmla="*/ 203200 h 3759200"/>
              <a:gd name="connisteX1" fmla="*/ 203200 w 5334000"/>
              <a:gd name="connsiteY1" fmla="*/ 0 h 3759200"/>
              <a:gd name="connisteX2" fmla="*/ 5130800 w 5334000"/>
              <a:gd name="connsiteY2" fmla="*/ 0 h 3759200"/>
              <a:gd name="connisteX3" fmla="*/ 5334000 w 5334000"/>
              <a:gd name="connsiteY3" fmla="*/ 203200 h 3759200"/>
              <a:gd name="connisteX4" fmla="*/ 5334000 w 5334000"/>
              <a:gd name="connsiteY4" fmla="*/ 3556000 h 3759200"/>
              <a:gd name="connisteX5" fmla="*/ 5130800 w 5334000"/>
              <a:gd name="connsiteY5" fmla="*/ 3759200 h 3759200"/>
              <a:gd name="connisteX6" fmla="*/ 203200 w 5334000"/>
              <a:gd name="connsiteY6" fmla="*/ 3759200 h 3759200"/>
              <a:gd name="connisteX7" fmla="*/ 0 w 5334000"/>
              <a:gd name="connsiteY7" fmla="*/ 3556000 h 3759200"/>
              <a:gd name="connisteX8" fmla="*/ 0 w 53340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556000"/>
                </a:lnTo>
                <a:cubicBezTo>
                  <a:pt x="5334000" y="3668224"/>
                  <a:pt x="5243024" y="3759200"/>
                  <a:pt x="51308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17272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286000"/>
            <a:ext cx="5334000" cy="3759200"/>
          </a:xfrm>
          <a:custGeom>
            <a:avLst/>
            <a:gdLst>
              <a:gd name="connisteX0" fmla="*/ 0 w 5334000"/>
              <a:gd name="connsiteY0" fmla="*/ 203200 h 3759200"/>
              <a:gd name="connisteX1" fmla="*/ 203200 w 5334000"/>
              <a:gd name="connsiteY1" fmla="*/ 0 h 3759200"/>
              <a:gd name="connisteX2" fmla="*/ 5130800 w 5334000"/>
              <a:gd name="connsiteY2" fmla="*/ 0 h 3759200"/>
              <a:gd name="connisteX3" fmla="*/ 5334000 w 5334000"/>
              <a:gd name="connsiteY3" fmla="*/ 203200 h 3759200"/>
              <a:gd name="connisteX4" fmla="*/ 5334000 w 5334000"/>
              <a:gd name="connsiteY4" fmla="*/ 3556000 h 3759200"/>
              <a:gd name="connisteX5" fmla="*/ 5130800 w 5334000"/>
              <a:gd name="connsiteY5" fmla="*/ 3759200 h 3759200"/>
              <a:gd name="connisteX6" fmla="*/ 203200 w 5334000"/>
              <a:gd name="connsiteY6" fmla="*/ 3759200 h 3759200"/>
              <a:gd name="connisteX7" fmla="*/ 0 w 5334000"/>
              <a:gd name="connsiteY7" fmla="*/ 3556000 h 3759200"/>
              <a:gd name="connisteX8" fmla="*/ 0 w 53340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556000"/>
                </a:lnTo>
                <a:cubicBezTo>
                  <a:pt x="5334000" y="3668224"/>
                  <a:pt x="5243024" y="3759200"/>
                  <a:pt x="51308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29464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778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1778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1778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79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02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482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334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203200 h 2692400"/>
              <a:gd name="connisteX1" fmla="*/ 203200 w 3454400"/>
              <a:gd name="connsiteY1" fmla="*/ 0 h 2692400"/>
              <a:gd name="connisteX2" fmla="*/ 3251200 w 3454400"/>
              <a:gd name="connsiteY2" fmla="*/ 0 h 2692400"/>
              <a:gd name="connisteX3" fmla="*/ 3454400 w 3454400"/>
              <a:gd name="connsiteY3" fmla="*/ 203200 h 2692400"/>
              <a:gd name="connisteX4" fmla="*/ 3454400 w 3454400"/>
              <a:gd name="connsiteY4" fmla="*/ 2692400 h 2692400"/>
              <a:gd name="connisteX5" fmla="*/ 0 w 3454400"/>
              <a:gd name="connsiteY5" fmla="*/ 2692400 h 2692400"/>
              <a:gd name="connisteX6" fmla="*/ 0 w 34544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1828800 h 2032000"/>
              <a:gd name="connisteX3" fmla="*/ 3251200 w 3454400"/>
              <a:gd name="connsiteY3" fmla="*/ 2032000 h 2032000"/>
              <a:gd name="connisteX4" fmla="*/ 203200 w 3454400"/>
              <a:gd name="connsiteY4" fmla="*/ 2032000 h 2032000"/>
              <a:gd name="connisteX5" fmla="*/ 0 w 3454400"/>
              <a:gd name="connsiteY5" fmla="*/ 1828800 h 2032000"/>
              <a:gd name="connisteX6" fmla="*/ 0 w 34544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生成像素艺术 PPT 封面(2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270"/>
            <a:ext cx="12192000" cy="685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655503" y="984935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jimeng-2025-12-05-9217-像素艺术风格的活动运营年终总结 PPT 封面，以绿、蓝、白为主的像素化配色构建复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540885" y="1949450"/>
            <a:ext cx="3084830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8"/>
            </p:custDataLst>
          </p:nvPr>
        </p:nvSpPr>
        <p:spPr>
          <a:xfrm>
            <a:off x="1903730" y="2580005"/>
            <a:ext cx="8384540" cy="1172210"/>
          </a:xfrm>
        </p:spPr>
        <p:txBody>
          <a:bodyPr vert="horz" wrap="square" lIns="0" tIns="0" rIns="0" bIns="0" rtlCol="0" anchor="t">
            <a:normAutofit/>
            <a:scene3d>
              <a:camera prst="obliqueBottomRight"/>
              <a:lightRig rig="flat" dir="t"/>
            </a:scene3d>
            <a:sp3d z="6350" extrusionH="292100" contourW="6350">
              <a:extrusionClr>
                <a:srgbClr val="FFFFFF"/>
              </a:extrusionClr>
              <a:contourClr>
                <a:schemeClr val="tx1"/>
              </a:contourClr>
            </a:sp3d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单击此处添加文档标题</a:t>
            </a:r>
            <a:endParaRPr>
              <a:sym typeface="+mn-e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12859" y="3925570"/>
            <a:ext cx="2540882" cy="533400"/>
          </a:xfrm>
          <a:prstGeom prst="octagon">
            <a:avLst>
              <a:gd name="adj" fmla="val 16035"/>
            </a:avLst>
          </a:prstGeom>
          <a:solidFill>
            <a:schemeClr val="accent1"/>
          </a:solidFill>
          <a:ln w="19050">
            <a:solidFill>
              <a:srgbClr val="002274"/>
            </a:solidFill>
          </a:ln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1">
                <a:solidFill>
                  <a:srgbClr val="FFFFFF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BY WPS</a:t>
            </a:r>
            <a:endParaRPr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生成像素艺术 PPT 封面 (6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7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7"/>
            </p:custDataLst>
          </p:nvPr>
        </p:nvSpPr>
        <p:spPr>
          <a:xfrm>
            <a:off x="2571750" y="3187065"/>
            <a:ext cx="7048500" cy="1068705"/>
          </a:xfrm>
        </p:spPr>
        <p:txBody>
          <a:bodyPr vert="horz" wrap="square" lIns="0" tIns="0" rIns="0" bIns="0" rtlCol="0" anchor="t" anchorCtr="0">
            <a:normAutofit/>
            <a:scene3d>
              <a:camera prst="obliqueBottomRight"/>
              <a:lightRig rig="flat" dir="t"/>
            </a:scene3d>
            <a:sp3d z="6350" extrusionH="292100" contourW="6350">
              <a:extrusionClr>
                <a:srgbClr val="FFFFFF"/>
              </a:extrusionClr>
              <a:contourClr>
                <a:schemeClr val="tx1"/>
              </a:contourClr>
            </a:sp3d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单击此处添加章节标题</a:t>
            </a:r>
            <a:endParaRPr>
              <a:sym typeface="+mn-ea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6" hasCustomPrompt="1"/>
            <p:custDataLst>
              <p:tags r:id="rId8"/>
            </p:custDataLst>
          </p:nvPr>
        </p:nvSpPr>
        <p:spPr>
          <a:xfrm>
            <a:off x="5332730" y="1692275"/>
            <a:ext cx="1527175" cy="1332230"/>
          </a:xfrm>
        </p:spPr>
        <p:txBody>
          <a:bodyPr vert="horz" wrap="none" lIns="0" tIns="0" rIns="0" bIns="0" rtlCol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01</a:t>
            </a:r>
            <a:endParaRPr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生成像素艺术 PPT 封面 (3)45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 userDrawn="1">
            <p:custDataLst>
              <p:tags r:id="rId4"/>
            </p:custDataLst>
          </p:nvPr>
        </p:nvSpPr>
        <p:spPr>
          <a:xfrm>
            <a:off x="280670" y="346710"/>
            <a:ext cx="204470" cy="2127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>
            <a:off x="307340" y="6299200"/>
            <a:ext cx="204470" cy="2127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11677015" y="346710"/>
            <a:ext cx="204470" cy="2127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7"/>
            </p:custDataLst>
          </p:nvPr>
        </p:nvSpPr>
        <p:spPr>
          <a:xfrm>
            <a:off x="11650345" y="6299200"/>
            <a:ext cx="204470" cy="21272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>
            <p:ph type="body" idx="16386" hasCustomPrompt="1"/>
            <p:custDataLst>
              <p:tags r:id="rId11"/>
            </p:custDataLst>
          </p:nvPr>
        </p:nvSpPr>
        <p:spPr>
          <a:xfrm>
            <a:off x="4728845" y="2109470"/>
            <a:ext cx="2721610" cy="556260"/>
          </a:xfrm>
          <a:prstGeom prst="octagon">
            <a:avLst>
              <a:gd name="adj" fmla="val 11332"/>
            </a:avLst>
          </a:prstGeom>
          <a:solidFill>
            <a:schemeClr val="accent1"/>
          </a:solidFill>
          <a:ln w="19050">
            <a:solidFill>
              <a:srgbClr val="002274"/>
            </a:solidFill>
          </a:ln>
        </p:spPr>
        <p:txBody>
          <a:bodyPr vert="horz" wrap="square" lIns="0" tIns="0" rIns="0" bIns="0" rtlCol="0"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THE END</a:t>
            </a:r>
            <a:endParaRPr>
              <a:sym typeface="+mn-ea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12"/>
            </p:custDataLst>
          </p:nvPr>
        </p:nvSpPr>
        <p:spPr>
          <a:xfrm>
            <a:off x="2859405" y="2921000"/>
            <a:ext cx="6461760" cy="1016000"/>
          </a:xfrm>
        </p:spPr>
        <p:txBody>
          <a:bodyPr vert="horz" wrap="square" lIns="0" tIns="0" rIns="0" bIns="0" rtlCol="0" anchor="t">
            <a:normAutofit/>
            <a:scene3d>
              <a:camera prst="obliqueBottomRight"/>
              <a:lightRig rig="flat" dir="t"/>
            </a:scene3d>
            <a:sp3d z="6350" extrusionH="292100" contourW="6350">
              <a:extrusionClr>
                <a:srgbClr val="FFFFFF"/>
              </a:extrusionClr>
              <a:contourClr>
                <a:schemeClr val="tx1"/>
              </a:contourClr>
            </a:sp3d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rgbClr val="000000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谢谢观看</a:t>
            </a:r>
            <a:endParaRPr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36" Type="http://schemas.openxmlformats.org/officeDocument/2006/relationships/tags" Target="../tags/tag277.xml"/><Relationship Id="rId35" Type="http://schemas.openxmlformats.org/officeDocument/2006/relationships/tags" Target="../tags/tag276.xml"/><Relationship Id="rId34" Type="http://schemas.openxmlformats.org/officeDocument/2006/relationships/tags" Target="../tags/tag275.xml"/><Relationship Id="rId33" Type="http://schemas.openxmlformats.org/officeDocument/2006/relationships/tags" Target="../tags/tag274.xml"/><Relationship Id="rId32" Type="http://schemas.openxmlformats.org/officeDocument/2006/relationships/tags" Target="../tags/tag273.xml"/><Relationship Id="rId31" Type="http://schemas.openxmlformats.org/officeDocument/2006/relationships/tags" Target="../tags/tag272.xml"/><Relationship Id="rId30" Type="http://schemas.openxmlformats.org/officeDocument/2006/relationships/tags" Target="../tags/tag271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70.xml"/><Relationship Id="rId28" Type="http://schemas.openxmlformats.org/officeDocument/2006/relationships/tags" Target="../tags/tag269.xml"/><Relationship Id="rId27" Type="http://schemas.openxmlformats.org/officeDocument/2006/relationships/tags" Target="../tags/tag268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CF8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八边形 22"/>
          <p:cNvSpPr/>
          <p:nvPr userDrawn="1">
            <p:custDataLst>
              <p:tags r:id="rId28"/>
            </p:custDataLst>
          </p:nvPr>
        </p:nvSpPr>
        <p:spPr>
          <a:xfrm>
            <a:off x="137795" y="165100"/>
            <a:ext cx="11934190" cy="6555740"/>
          </a:xfrm>
          <a:prstGeom prst="octagon">
            <a:avLst>
              <a:gd name="adj" fmla="val 4223"/>
            </a:avLst>
          </a:prstGeom>
          <a:solidFill>
            <a:srgbClr val="4EA2FF"/>
          </a:solidFill>
          <a:ln w="22225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24" name="八边形 23"/>
          <p:cNvSpPr/>
          <p:nvPr userDrawn="1">
            <p:custDataLst>
              <p:tags r:id="rId29"/>
            </p:custDataLst>
          </p:nvPr>
        </p:nvSpPr>
        <p:spPr>
          <a:xfrm>
            <a:off x="269875" y="272415"/>
            <a:ext cx="11670030" cy="6342380"/>
          </a:xfrm>
          <a:prstGeom prst="octagon">
            <a:avLst>
              <a:gd name="adj" fmla="val 4223"/>
            </a:avLst>
          </a:prstGeom>
          <a:ln w="22225">
            <a:solidFill>
              <a:srgbClr val="0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image" Target="../media/image15.jpeg"/><Relationship Id="rId2" Type="http://schemas.openxmlformats.org/officeDocument/2006/relationships/tags" Target="../tags/tag35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58.xml"/><Relationship Id="rId1" Type="http://schemas.openxmlformats.org/officeDocument/2006/relationships/tags" Target="../tags/tag35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tags" Target="../tags/tag361.xml"/><Relationship Id="rId27" Type="http://schemas.openxmlformats.org/officeDocument/2006/relationships/slideLayout" Target="../slideLayouts/slideLayout17.xml"/><Relationship Id="rId26" Type="http://schemas.openxmlformats.org/officeDocument/2006/relationships/tags" Target="../tags/tag376.xml"/><Relationship Id="rId25" Type="http://schemas.openxmlformats.org/officeDocument/2006/relationships/tags" Target="../tags/tag375.xml"/><Relationship Id="rId24" Type="http://schemas.openxmlformats.org/officeDocument/2006/relationships/tags" Target="../tags/tag374.xml"/><Relationship Id="rId23" Type="http://schemas.openxmlformats.org/officeDocument/2006/relationships/image" Target="../media/image24.svg"/><Relationship Id="rId22" Type="http://schemas.openxmlformats.org/officeDocument/2006/relationships/image" Target="../media/image23.png"/><Relationship Id="rId21" Type="http://schemas.openxmlformats.org/officeDocument/2006/relationships/tags" Target="../tags/tag373.xml"/><Relationship Id="rId20" Type="http://schemas.openxmlformats.org/officeDocument/2006/relationships/tags" Target="../tags/tag372.xml"/><Relationship Id="rId2" Type="http://schemas.openxmlformats.org/officeDocument/2006/relationships/tags" Target="../tags/tag360.xml"/><Relationship Id="rId19" Type="http://schemas.openxmlformats.org/officeDocument/2006/relationships/tags" Target="../tags/tag371.xml"/><Relationship Id="rId18" Type="http://schemas.openxmlformats.org/officeDocument/2006/relationships/tags" Target="../tags/tag370.xml"/><Relationship Id="rId17" Type="http://schemas.openxmlformats.org/officeDocument/2006/relationships/image" Target="../media/image22.svg"/><Relationship Id="rId16" Type="http://schemas.openxmlformats.org/officeDocument/2006/relationships/image" Target="../media/image21.png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tags" Target="../tags/tag35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tags" Target="../tags/tag38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tags" Target="../tags/tag415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421.xml"/><Relationship Id="rId13" Type="http://schemas.openxmlformats.org/officeDocument/2006/relationships/tags" Target="../tags/tag420.xml"/><Relationship Id="rId12" Type="http://schemas.openxmlformats.org/officeDocument/2006/relationships/tags" Target="../tags/tag419.xml"/><Relationship Id="rId11" Type="http://schemas.openxmlformats.org/officeDocument/2006/relationships/tags" Target="../tags/tag418.xml"/><Relationship Id="rId10" Type="http://schemas.openxmlformats.org/officeDocument/2006/relationships/tags" Target="../tags/tag417.xml"/><Relationship Id="rId1" Type="http://schemas.openxmlformats.org/officeDocument/2006/relationships/tags" Target="../tags/tag4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image" Target="../media/image5.png"/><Relationship Id="rId4" Type="http://schemas.openxmlformats.org/officeDocument/2006/relationships/tags" Target="../tags/tag28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28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image" Target="../media/image27.jpeg"/><Relationship Id="rId2" Type="http://schemas.openxmlformats.org/officeDocument/2006/relationships/tags" Target="../tags/tag440.xml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447.xml"/><Relationship Id="rId1" Type="http://schemas.openxmlformats.org/officeDocument/2006/relationships/tags" Target="../tags/tag439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6.jpeg"/><Relationship Id="rId2" Type="http://schemas.openxmlformats.org/officeDocument/2006/relationships/tags" Target="../tags/tag308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315.xml"/><Relationship Id="rId1" Type="http://schemas.openxmlformats.org/officeDocument/2006/relationships/tags" Target="../tags/tag30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image" Target="../media/image7.jpeg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0" Type="http://schemas.openxmlformats.org/officeDocument/2006/relationships/slideLayout" Target="../slideLayouts/slideLayout21.xml"/><Relationship Id="rId1" Type="http://schemas.openxmlformats.org/officeDocument/2006/relationships/tags" Target="../tags/tag3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5" Type="http://schemas.openxmlformats.org/officeDocument/2006/relationships/slideLayout" Target="../slideLayouts/slideLayout20.xml"/><Relationship Id="rId14" Type="http://schemas.openxmlformats.org/officeDocument/2006/relationships/tags" Target="../tags/tag336.xm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tags" Target="../tags/tag3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347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tags" Target="../tags/tag346.xml"/><Relationship Id="rId1" Type="http://schemas.openxmlformats.org/officeDocument/2006/relationships/tags" Target="../tags/tag3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2026/01/16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900"/>
              <a:t>往上跳！ - 面向对象程序设计课程设计</a:t>
            </a:r>
            <a:endParaRPr lang="zh-CN" altLang="en-US" sz="3900"/>
          </a:p>
        </p:txBody>
      </p:sp>
      <p:sp>
        <p:nvSpPr>
          <p:cNvPr id="4" name="Text Placeholder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 fontScale="50000"/>
          </a:bodyPr>
          <a:p>
            <a:r>
              <a:rPr lang="zh-CN" altLang="en-US"/>
              <a:t>汇报人:严浩睿，吴林兴，罗培俊，韦君龙 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开发过程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面向对象设计</a:t>
            </a:r>
            <a:endParaRPr lang="zh-CN" altLang="en-US"/>
          </a:p>
        </p:txBody>
      </p:sp>
      <p:pic>
        <p:nvPicPr>
          <p:cNvPr id="3" name="内容占位符 2" descr="0f8b3659-f237-11f0-b663-ea64f8f0449b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533" b="1533"/>
          <a:stretch>
            <a:fillRect/>
          </a:stretch>
        </p:blipFill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核心类层次结构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以pygame.sprite.Sprite为基类，派生出Player（玩家）、BrickPlatform（平台）、Coin（金币）、Arrow（箭矢）等游戏实体类，StartScreen（开始界面）和Game（游戏控制）为独立管理类。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类间关系说明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Game类聚合Player、平台、金币、箭矢等对象，通过all_sprites统一管理；Player与BrickPlatform存在碰撞检测关系，与Coin存在收集关系</a:t>
            </a:r>
            <a:endParaRPr lang="zh-CN" altLang="en-US"/>
          </a:p>
        </p:txBody>
      </p:sp>
      <p:pic>
        <p:nvPicPr>
          <p:cNvPr id="11" name="内容占位符 10" descr="a597c4f1-f218-11f0-918b-466109cb90b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23571" b="23767"/>
          <a:stretch>
            <a:fillRect/>
          </a:stretch>
        </p:blipFill>
        <p:spPr>
          <a:xfrm>
            <a:off x="609600" y="609600"/>
            <a:ext cx="10972800" cy="2336800"/>
          </a:xfrm>
          <a:custGeom>
            <a:av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avLst>
            <a:gdLst>
              <a:gd name="connisteX0-1" fmla="*/ 0 w 10972800"/>
              <a:gd name="connsiteY0-2" fmla="*/ 203200 h 3251200"/>
              <a:gd name="connisteX1-3" fmla="*/ 203200 w 10972800"/>
              <a:gd name="connsiteY1-4" fmla="*/ 0 h 3251200"/>
              <a:gd name="connisteX2-5" fmla="*/ 10769600 w 10972800"/>
              <a:gd name="connsiteY2-6" fmla="*/ 0 h 3251200"/>
              <a:gd name="connisteX3-7" fmla="*/ 10972800 w 10972800"/>
              <a:gd name="connsiteY3-8" fmla="*/ 203200 h 3251200"/>
              <a:gd name="connisteX4-9" fmla="*/ 10972800 w 10972800"/>
              <a:gd name="connsiteY4-10" fmla="*/ 3048000 h 3251200"/>
              <a:gd name="connisteX5-11" fmla="*/ 10769600 w 10972800"/>
              <a:gd name="connsiteY5-12" fmla="*/ 3251200 h 3251200"/>
              <a:gd name="connisteX6-13" fmla="*/ 203200 w 10972800"/>
              <a:gd name="connsiteY6-14" fmla="*/ 3251200 h 3251200"/>
              <a:gd name="connisteX7-15" fmla="*/ 0 w 10972800"/>
              <a:gd name="connsiteY7-16" fmla="*/ 3048000 h 3251200"/>
              <a:gd name="connisteX8-17" fmla="*/ 0 w 10972800"/>
              <a:gd name="connsiteY8-1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核心类职责分析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0" name="图片占位符 19"/>
          <p:cNvPicPr/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" y="18186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Game类：游戏总管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负责游戏初始化、事件处理（如键盘输入）、游戏状态更新（物理计算、碰撞检测）、画面渲染及游戏流程控制（开始、运行、结束）。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占位符 18"/>
          <p:cNvPicPr/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6840" y="18186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Player类：玩家实体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封装位置、速度、跳跃次数等属性，实现移动（move_left/move_right）、跳跃（jump）、状态更新（update）、碰撞检测（check_collisions）等行为。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2" name="图片占位符 21"/>
          <p:cNvPicPr/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实体类：游戏元素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BrickPlatform（平台）：实现普通/尖刺/移动平台的绘制与逻辑；Coin（金币）：提供旋转动画与碰撞收集逻辑；Arrow（箭矢）：实现随机下落与碰撞检测。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1" name="图片占位符 20"/>
          <p:cNvPicPr/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6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StartScreen类：界面交互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负责绘制开始界面（标题、操作说明、火柴人动画），监听用户输入（任意键开始游戏），实现游戏启动前的引导功能。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物理系统实现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600" y="1143000"/>
            <a:ext cx="5181600" cy="406400"/>
          </a:xfrm>
        </p:spPr>
        <p:txBody>
          <a:bodyPr>
            <a:normAutofit/>
          </a:bodyPr>
          <a:p>
            <a:r>
              <a:rPr lang="zh-CN" altLang="en-US"/>
              <a:t>重力模拟与速度计算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09600" y="1549400"/>
            <a:ext cx="5181600" cy="1828800"/>
          </a:xfrm>
        </p:spPr>
        <p:txBody>
          <a:bodyPr>
            <a:normAutofit/>
          </a:bodyPr>
          <a:p>
            <a:r>
              <a:rPr lang="zh-CN" altLang="en-US"/>
              <a:t>通过GRAVITY常量（0.5）持续作用于Player的vel_y属性，实现重力效果；速度与位移通过rect.x += vel_x、rect.y += vel_y实时更新，垂直速度上限设为10以避免无限加速。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6098540" y="1143000"/>
            <a:ext cx="5181600" cy="406400"/>
          </a:xfrm>
        </p:spPr>
        <p:txBody>
          <a:bodyPr>
            <a:normAutofit/>
          </a:bodyPr>
          <a:p>
            <a:r>
              <a:rPr lang="zh-CN" altLang="en-US"/>
              <a:t>二段跳逻辑设计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6098540" y="1549400"/>
            <a:ext cx="5181600" cy="1828800"/>
          </a:xfrm>
        </p:spPr>
        <p:txBody>
          <a:bodyPr>
            <a:normAutofit/>
          </a:bodyPr>
          <a:p>
            <a:r>
              <a:rPr lang="zh-CN" altLang="en-US"/>
              <a:t>通过jumps_remaining属性（初始值2）控制跳跃次数，每次调用jump()方法消耗1次跳跃次数，落地时（on_ground=True）重置次数，实现二段跳功能。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80310"/>
            <a:ext cx="3773805" cy="4006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2480310"/>
            <a:ext cx="5392420" cy="32924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关卡生成算法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平台位置生成规则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基于当前最高平台位置，在垂直方向（min_vertical_distance=PLAYER_HEIGHT*2+20至max_jump_height=JUMP_STRENGTH*2.5）和水平方向（50至SCREEN_WIDTH-100）随机生成平台坐标，确保跳跃可达性。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无限关卡扩展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当Player到达当前最高点上方阈值（platform_generation_threshold=100）时，自动生成新平台，配合预生成机制（pre_generate_platforms）确保关卡无限延伸，同时限制最大平台数量（120个）避免性能问题。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核心代码解析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Player类核心代码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初始化方法（__init__）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初始化玩家位置、物理属性（速度、重力）、跳跃状态（二段跳次数）及角色图像。通过load_character_image方法绘制火柴人基础形态，设置初始坐标与碰撞矩形。</a:t>
            </a:r>
            <a:endParaRPr lang="zh-CN" altLang="en-US" sz="1400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移动与奔跑控制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通过move_left()、move_right()方法实现左右移动，根据is_sprinting状态应用SPRINT_MULTIPLIER（1.5倍）调整速度；stop()方法重置水平速度，set_sprint()切换奔跑状态。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跳跃逻辑实现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jump()方法通过jumps_remaining控制二段跳，每次跳跃消耗次数并重置垂直速度为JUMP_STRENGTH（-12）；落地时通过碰撞检测重置跳跃次数，实现连贯跳跃体验。</a:t>
            </a:r>
            <a:endParaRPr lang="zh-CN" altLang="en-US" sz="14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碰撞检测与状态更新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update()方法应用重力并分X/Y轴检测平台碰撞，通过check_collisions()处理平台边界、移动平台速度叠加及尖刺平台死亡判定，确保角色与场景交互的真实性。</a:t>
            </a:r>
            <a:endParaRPr lang="zh-CN" altLang="en-US" sz="1400"/>
          </a:p>
        </p:txBody>
      </p:sp>
    </p:spTree>
    <p:custDataLst>
      <p:tags r:id="rId1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Game类核心代码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游戏初始化（__init__）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创建游戏窗口、精灵组（玩家、平台、金币、箭矢），生成背景与初始平台，设置重生点与得分基准。通过pre_generate_platforms()预生成关卡，确保初始游戏环境完整。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事件处理（handle_events）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监听键盘输入（A/D移动、W跳跃、Shift冲刺）及鼠标点击，游戏结束时响应任意键重启；通过按键状态更新玩家行为，实现实时交互控制。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渲染系统（draw）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绘制背景、精灵（含摄像机跟随偏移）、HUD（得分、高度）及游戏结束界面。</a:t>
            </a:r>
            <a:endParaRPr lang="zh-CN" altLang="en-US"/>
          </a:p>
        </p:txBody>
      </p:sp>
      <p:sp>
        <p:nvSpPr>
          <p:cNvPr id="16" name="装饰 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026870" y="2082742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装饰 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026906" y="3759268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装饰 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1026870" y="5435644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1198260" y="2285942"/>
            <a:ext cx="419100" cy="3556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0" name="文本占位符 7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1198263" y="3962468"/>
            <a:ext cx="419043" cy="3556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1198263" y="5638844"/>
            <a:ext cx="419100" cy="3556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0" kern="1200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平台与道具类代码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BrickPlatform类：多样化平台实现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封装普通平台、尖刺平台（has_spikes=True）、移动平台（is_moving=True），通过draw_brick_texture()和draw_brick_with_spikes()绘制差异化外观；移动平台通过update()实现左右往返运动，扩展关卡动态性。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>
          <a:xfrm>
            <a:off x="781107" y="3860800"/>
            <a:ext cx="419043" cy="355600"/>
          </a:xfrm>
        </p:spPr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Coin类：收集物交互逻辑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绘制40x40像素金色旋转金币，通过update()实现角度递增的旋转动画；与玩家碰撞时自动销毁并触发得分增加，体现道具与玩家的交互封装。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多态特性体现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所有实体类继承pygame.sprite.Sprite，统一通过all_sprites.update()和draw()调用，不同类重写update()实现差异化行为（如平台移动、箭矢下落），体现面向对象多态设计。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项目总结与展望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1"/>
            </p:custDataLst>
          </p:nvPr>
        </p:nvSpPr>
        <p:spPr>
          <a:xfrm>
            <a:off x="652780" y="-142875"/>
            <a:ext cx="2126615" cy="1332230"/>
          </a:xfrm>
        </p:spPr>
        <p:txBody>
          <a:bodyPr/>
          <a:p>
            <a:r>
              <a:rPr>
                <a:solidFill>
                  <a:schemeClr val="accent3"/>
                </a:solidFill>
              </a:rPr>
              <a:t>游戏演示</a:t>
            </a:r>
            <a:r>
              <a:rPr lang="en-US" altLang="en-US"/>
              <a:t> </a:t>
            </a:r>
            <a:endParaRPr lang="en-US" altLang="en-US"/>
          </a:p>
        </p:txBody>
      </p:sp>
      <p:pic>
        <p:nvPicPr>
          <p:cNvPr id="4" name="QQ2026116-11273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6430" y="1744980"/>
            <a:ext cx="6071870" cy="3953510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 idx="16385"/>
            <p:custDataLst>
              <p:tags r:id="rId6"/>
            </p:custDataLst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项目总结</a:t>
            </a:r>
            <a:endParaRPr lang="zh-CN" altLang="en-US"/>
          </a:p>
        </p:txBody>
      </p:sp>
      <p:pic>
        <p:nvPicPr>
          <p:cNvPr id="3" name="内容占位符 2" descr="0f7bf57c-f237-11f0-9651-c27800136166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271" b="271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项目成果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成功实现了一个功能完整、运行流畅、具有一定趣味性的平台跳跃游戏，包含角色控制、平台系统、收集物、障碍物等核心元素，以及开始界面、游戏内HUD、游戏结束界面等完整流程。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开发收获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巩固了面向对象编程思想，并将其应用于实际项目中，掌握了PyGame游戏开发的基本流程和关键技术，如游戏循环、碰撞检测、物理系统模拟等。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游戏功能演示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开发过程详解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核心代码解析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项目总结与展望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技术选型与开发环境</a:t>
            </a:r>
            <a:endParaRPr lang="zh-CN" altLang="en-US"/>
          </a:p>
        </p:txBody>
      </p:sp>
      <p:pic>
        <p:nvPicPr>
          <p:cNvPr id="3" name="内容占位符 2" descr="0f5d9147-f237-11f0-9651-c27800136166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1006" b="1006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编程语言选择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选用Python作为开发语言，其简洁的语法和丰富的库支持适合快速开发小游戏，同时便于实现面向对象设计。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核心库与框架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采用PyGame作为核心游戏开发库，该框架提供了游戏开发所需的基础功能，简化了底层实现。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开发环境配置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开发环境基于Python解释器与VSCode编辑器搭建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游戏功能演示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核心玩法展示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角色控制方式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移动：通过A键（左）、D键（右）控制火柴人水平移动；跳跃：W键实现基础跳跃，支持二段跳机制；冲刺：Shift键触发加速奔跑，提升移动速度。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游戏核心目标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玩家需通过灵活操作，在随机生成的平台间持续向上跳跃，躲避障碍物并收集金币，以攀登高度和积累分数为核心目标，挑战更高记录。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8"/>
          <a:stretch>
            <a:fillRect/>
          </a:stretch>
        </p:blipFill>
        <p:spPr>
          <a:xfrm>
            <a:off x="5748655" y="1216660"/>
            <a:ext cx="5940425" cy="47694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64" y="533370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游戏元素介绍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564" y="1828842"/>
            <a:ext cx="2286000" cy="406400"/>
          </a:xfrm>
        </p:spPr>
        <p:txBody>
          <a:bodyPr>
            <a:normAutofit/>
          </a:bodyPr>
          <a:p>
            <a:r>
              <a:rPr lang="zh-CN" altLang="en-US"/>
              <a:t>玩家角色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09564" y="2387584"/>
            <a:ext cx="2286000" cy="1828800"/>
          </a:xfrm>
        </p:spPr>
        <p:txBody>
          <a:bodyPr>
            <a:normAutofit lnSpcReduction="10000"/>
          </a:bodyPr>
          <a:p>
            <a:r>
              <a:rPr lang="zh-CN" altLang="en-US"/>
              <a:t>自定义绘制的“火柴人”角色，通过圆形（头部）、线条（身体/四肢）构成，根据状态动态调整姿态，如跳跃时四肢收拢、奔跑时手臂前后摆动。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326373" y="1828815"/>
            <a:ext cx="2286000" cy="406400"/>
          </a:xfrm>
        </p:spPr>
        <p:txBody>
          <a:bodyPr>
            <a:normAutofit/>
          </a:bodyPr>
          <a:p>
            <a:r>
              <a:rPr lang="zh-CN" altLang="en-US"/>
              <a:t>平台系统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3326355" y="2387615"/>
            <a:ext cx="2286000" cy="1828800"/>
          </a:xfrm>
        </p:spPr>
        <p:txBody>
          <a:bodyPr>
            <a:normAutofit lnSpcReduction="10000"/>
          </a:bodyPr>
          <a:p>
            <a:r>
              <a:rPr lang="zh-CN" altLang="en-US"/>
              <a:t>包含普通平台（基础落脚点）、尖刺平台（顶部带尖刺，触碰即死亡）、移动平台（左右往复移动，增加位置变化挑战）三种类型，随机分布于关卡中。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>
          <a:xfrm>
            <a:off x="6044564" y="1828815"/>
            <a:ext cx="2286000" cy="406400"/>
          </a:xfrm>
        </p:spPr>
        <p:txBody>
          <a:bodyPr>
            <a:normAutofit/>
          </a:bodyPr>
          <a:p>
            <a:r>
              <a:rPr lang="zh-CN" altLang="en-US"/>
              <a:t>收集物与障碍物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>
          <a:xfrm>
            <a:off x="6044564" y="2387615"/>
            <a:ext cx="2286000" cy="1828800"/>
          </a:xfrm>
        </p:spPr>
        <p:txBody>
          <a:bodyPr>
            <a:normAutofit/>
          </a:bodyPr>
          <a:p>
            <a:r>
              <a:rPr lang="zh-CN" altLang="en-US"/>
              <a:t>金币：随机生成于平台上方，收集可增加30分；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>
          <a:xfrm>
            <a:off x="8762821" y="1828815"/>
            <a:ext cx="2286000" cy="406400"/>
          </a:xfrm>
        </p:spPr>
        <p:txBody>
          <a:bodyPr>
            <a:normAutofit/>
          </a:bodyPr>
          <a:p>
            <a:r>
              <a:rPr lang="zh-CN" altLang="en-US"/>
              <a:t>死亡机制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9"/>
            </p:custDataLst>
          </p:nvPr>
        </p:nvSpPr>
        <p:spPr>
          <a:xfrm>
            <a:off x="8762773" y="2387615"/>
            <a:ext cx="2286000" cy="1828800"/>
          </a:xfrm>
        </p:spPr>
        <p:txBody>
          <a:bodyPr>
            <a:normAutofit/>
          </a:bodyPr>
          <a:p>
            <a:r>
              <a:rPr lang="zh-CN" altLang="en-US"/>
              <a:t>玩家坠落至屏幕底部，或触碰尖刺平台、下落箭矢时触发死亡，游戏结束并显示最终得分，支持按任意键重新开始。</a:t>
            </a:r>
            <a:endParaRPr lang="zh-CN" altLang="en-US"/>
          </a:p>
        </p:txBody>
      </p:sp>
      <p:pic>
        <p:nvPicPr>
          <p:cNvPr id="13" name="图片 12" descr="post_object_image_22223297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64" y="4365422"/>
            <a:ext cx="2285940" cy="1712385"/>
          </a:xfrm>
          <a:prstGeom prst="rect">
            <a:avLst/>
          </a:prstGeom>
        </p:spPr>
      </p:pic>
      <p:pic>
        <p:nvPicPr>
          <p:cNvPr id="14" name="图片 13" descr="post_object_image_11746472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6373" y="4365464"/>
            <a:ext cx="2285940" cy="1712294"/>
          </a:xfrm>
          <a:prstGeom prst="rect">
            <a:avLst/>
          </a:prstGeom>
        </p:spPr>
      </p:pic>
      <p:pic>
        <p:nvPicPr>
          <p:cNvPr id="15" name="图片 14" descr="post_object_image_13068408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2821" y="4365464"/>
            <a:ext cx="2285940" cy="1712294"/>
          </a:xfrm>
          <a:prstGeom prst="rect">
            <a:avLst/>
          </a:prstGeom>
        </p:spPr>
      </p:pic>
      <p:pic>
        <p:nvPicPr>
          <p:cNvPr id="16" name="图片 15" descr="post_object_image_34856347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4522" y="4365464"/>
            <a:ext cx="2286089" cy="1712294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游戏界面与体验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开始界面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包含标题“往上跳！”、侧趴火柴人插画、操作说明（A/D移动、W跳跃、Shift加速）及“按任意键开始游戏”提示，背景为白色。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3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游戏内HUD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实时显示当前得分（基于攀登高度，每上升10像素得1分）和当前高度（相对于起始点的垂直距离），位于屏幕左上角，字体颜色为红色。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游戏结束界面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显示“GAME OVER!”、最终得分及“按任意键重新开始”提示，文字居中闪烁（每0.5秒切换显示状态），背景保留游戏场景，增强沉浸感。</a:t>
            </a:r>
            <a:endParaRPr lang="zh-CN" altLang="en-US"/>
          </a:p>
        </p:txBody>
      </p:sp>
      <p:pic>
        <p:nvPicPr>
          <p:cNvPr id="17" name="图片 16" descr="post_object_image_6238607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346" y="3928404"/>
            <a:ext cx="2636463" cy="2066041"/>
          </a:xfrm>
          <a:prstGeom prst="rect">
            <a:avLst/>
          </a:prstGeom>
        </p:spPr>
      </p:pic>
      <p:pic>
        <p:nvPicPr>
          <p:cNvPr id="18" name="图片 17" descr="post_object_image_42846481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3674" y="3928336"/>
            <a:ext cx="2844683" cy="2066110"/>
          </a:xfrm>
          <a:prstGeom prst="rect">
            <a:avLst/>
          </a:prstGeom>
        </p:spPr>
      </p:pic>
      <p:pic>
        <p:nvPicPr>
          <p:cNvPr id="19" name="图片 18" descr="post_object_image_40118445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2852" y="3928336"/>
            <a:ext cx="2844683" cy="206611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07f28b4799b7244e401bbf01c6d72320c9c93d"/>
  <p:tag name="KSO_WM_NEWLAYOUT_GROUP_ID" val="layout_10004"/>
  <p:tag name="KSO_WM_NEWLAYOUT_ID" val="slide_b78e5c9395481cf5"/>
</p:tagLst>
</file>

<file path=ppt/tags/tag1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06d98adb1bc2548ebcadc0752ad9db84492870"/>
  <p:tag name="KSO_WM_NEWLAYOUT_GROUP_ID" val="layout_10013"/>
  <p:tag name="KSO_WM_NEWLAYOUT_ID" val="slide_ee1db31ff1c30694"/>
</p:tagLst>
</file>

<file path=ppt/tags/tag1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904911e619393b1c14515245f211571bc2a777"/>
  <p:tag name="KSO_WM_NEWLAYOUT_GROUP_ID" val="layout_6"/>
  <p:tag name="KSO_WM_NEWLAYOUT_ID" val="slide_1f0472578a9422c3"/>
</p:tagLst>
</file>

<file path=ppt/tags/tag1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70b7da650f18604e14b4a46fb5e46fe042bd61"/>
  <p:tag name="KSO_WM_NEWLAYOUT_GROUP_ID" val="layout_10012"/>
  <p:tag name="KSO_WM_NEWLAYOUT_ID" val="slide_1b601487e8903dfa"/>
</p:tagLst>
</file>

<file path=ppt/tags/tag1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9f85090ec0a4cb51806c15236bde2fd9b9f519"/>
  <p:tag name="KSO_WM_NEWLAYOUT_GROUP_ID" val="layout_27"/>
  <p:tag name="KSO_WM_NEWLAYOUT_ID" val="slide_bbec08b93f7bcfad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968268addf22f11a3d1958123b7026d3c01df61"/>
  <p:tag name="KSO_WM_NEWLAYOUT_GROUP_ID" val="layout_26"/>
  <p:tag name="KSO_WM_NEWLAYOUT_ID" val="slide_33b65c8d547e38d4"/>
</p:tagLst>
</file>

<file path=ppt/tags/tag1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5fb2f5f2da4237551243f7e3a36214450a99b1b"/>
  <p:tag name="KSO_WM_NEWLAYOUT_GROUP_ID" val="layout_1-5"/>
  <p:tag name="KSO_WM_NEWLAYOUT_ID" val="slide_cea45c27deb23863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8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8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</p:tagLst>
</file>

<file path=ppt/tags/tag233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f95744c9f8caf5963cf964350fb393f49a5c53f"/>
  <p:tag name="KSO_WM_NEWLAYOUT_ID" val="1349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a*1"/>
  <p:tag name="KSO_WM_UNIT_LAYERLEVEL" val="1"/>
  <p:tag name="KSO_WM_TAG_VERSION" val="3.0"/>
</p:tagLst>
</file>

<file path=ppt/tags/tag234.xml><?xml version="1.0" encoding="utf-8"?>
<p:tagLst xmlns:p="http://schemas.openxmlformats.org/presentationml/2006/main"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f*2"/>
  <p:tag name="KSO_WM_UNIT_LAYERLEVEL" val="1"/>
  <p:tag name="KSO_WM_TAG_VERSION" val="3.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e*1"/>
  <p:tag name="KSO_WM_UNIT_LAYERLEVEL" val="1"/>
  <p:tag name="KSO_WM_TAG_VERSION" val="3.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5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5b166c75a2160725a05d75bd5bac7ad8713507c"/>
  <p:tag name="KSO_WM_NEWLAYOUT_ID" val="1361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25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1300ea59a83c71e50dc3f278cf8b997ed6b55f74"/>
  <p:tag name="KSO_WM_NEWLAYOUT_ID" val="1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256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1"/>
  <p:tag name="KSO_WM_UNIT_LAYERLEVEL" val="1_1_1"/>
  <p:tag name="KSO_WM_TAG_VERSION" val="3.0"/>
</p:tagLst>
</file>

<file path=ppt/tags/tag25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2"/>
  <p:tag name="KSO_WM_UNIT_LAYERLEVEL" val="1_1_1"/>
  <p:tag name="KSO_WM_TAG_VERSION" val="3.0"/>
</p:tagLst>
</file>

<file path=ppt/tags/tag258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1_1"/>
  <p:tag name="KSO_WM_UNIT_LAYERLEVEL" val="1_1_1"/>
  <p:tag name="KSO_WM_TAG_VERSION" val="3.0"/>
</p:tagLst>
</file>

<file path=ppt/tags/tag259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1"/>
  <p:tag name="KSO_WM_UNIT_LAYERLEVEL" val="1_1_1"/>
  <p:tag name="KSO_WM_TAG_VERSION" val="3.0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2"/>
  <p:tag name="KSO_WM_UNIT_LAYERLEVEL" val="1_1_1"/>
  <p:tag name="KSO_WM_TAG_VERSION" val="3.0"/>
</p:tagLst>
</file>

<file path=ppt/tags/tag261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2_1"/>
  <p:tag name="KSO_WM_UNIT_LAYERLEVEL" val="1_1_1"/>
  <p:tag name="KSO_WM_TAG_VERSION" val="3.0"/>
</p:tagLst>
</file>

<file path=ppt/tags/tag262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1"/>
  <p:tag name="KSO_WM_UNIT_LAYERLEVEL" val="1_1_1"/>
  <p:tag name="KSO_WM_TAG_VERSION" val="3.0"/>
</p:tagLst>
</file>

<file path=ppt/tags/tag263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2"/>
  <p:tag name="KSO_WM_UNIT_LAYERLEVEL" val="1_1_1"/>
  <p:tag name="KSO_WM_TAG_VERSION" val="3.0"/>
</p:tagLst>
</file>

<file path=ppt/tags/tag264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3_1"/>
  <p:tag name="KSO_WM_UNIT_LAYERLEVEL" val="1_1_1"/>
  <p:tag name="KSO_WM_TAG_VERSION" val="3.0"/>
</p:tagLst>
</file>

<file path=ppt/tags/tag265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1"/>
  <p:tag name="KSO_WM_UNIT_LAYERLEVEL" val="1_1_1"/>
  <p:tag name="KSO_WM_TAG_VERSION" val="3.0"/>
</p:tagLst>
</file>

<file path=ppt/tags/tag266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2"/>
  <p:tag name="KSO_WM_UNIT_LAYERLEVEL" val="1_1_1"/>
  <p:tag name="KSO_WM_TAG_VERSION" val="3.0"/>
</p:tagLst>
</file>

<file path=ppt/tags/tag267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4_1"/>
  <p:tag name="KSO_WM_UNIT_LAYERLEVEL" val="1_1_1"/>
  <p:tag name="KSO_WM_TAG_VERSION" val="3.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8988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40498988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AG_VERSION" val="3.0"/>
  <p:tag name="KSO_WM_TEMPLATE_MASTER_TYPE" val="0"/>
  <p:tag name="KSO_WM_TEMPLATE_COLOR_TYPE" val="0"/>
  <p:tag name="KSO_WM_TEMPLATE_CATEGORY" val="custom"/>
  <p:tag name="KSO_WM_TEMPLATE_INDEX" val="40498988"/>
</p:tagLst>
</file>

<file path=ppt/tags/tag277.xml><?xml version="1.0" encoding="utf-8"?>
<p:tagLst xmlns:p="http://schemas.openxmlformats.org/presentationml/2006/main">
  <p:tag name="KSO_WM_AITEMPLATE_STYLE_ID" val="69796651730"/>
</p:tagLst>
</file>

<file path=ppt/tags/tag27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988_1*f*1"/>
  <p:tag name="KSO_WM_TEMPLATE_CATEGORY" val="custom"/>
  <p:tag name="KSO_WM_TEMPLATE_INDEX" val="40498988"/>
  <p:tag name="KSO_WM_UNIT_LAYERLEVEL" val="1"/>
  <p:tag name="KSO_WM_TAG_VERSION" val="3.0"/>
</p:tagLst>
</file>

<file path=ppt/tags/tag27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f95744c9f8caf5963cf964350fb393f49a5c53f"/>
  <p:tag name="KSO_WM_NEWLAYOUT_ID" val="1349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1*a*1"/>
  <p:tag name="KSO_WM_TEMPLATE_CATEGORY" val="custom"/>
  <p:tag name="KSO_WM_TEMPLATE_INDEX" val="40498988"/>
  <p:tag name="KSO_WM_UNIT_LAYERLEVEL" val="1"/>
  <p:tag name="KSO_WM_TAG_VERSION" val="3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40498988_1*f*2"/>
  <p:tag name="KSO_WM_TEMPLATE_CATEGORY" val="custom"/>
  <p:tag name="KSO_WM_TEMPLATE_INDEX" val="40498988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AG_VERSION" val="3.0"/>
  <p:tag name="KSO_WM_SLIDE_ID" val="custom40498988_1"/>
  <p:tag name="KSO_WM_TEMPLATE_MASTER_TYPE" val="0"/>
  <p:tag name="KSO_WM_TEMPLATE_COLOR_TYPE" val="0"/>
  <p:tag name="KSO_WM_SLIDE_INDEX" val="1"/>
  <p:tag name="KSO_WM_TEMPLATE_CATEGORY" val="custom"/>
  <p:tag name="KSO_WM_TEMPLATE_INDEX" val="40498988"/>
  <p:tag name="KSO_WM_SLIDE_LAYOUT" val="a_f"/>
  <p:tag name="KSO_WM_SLIDE_LAYOUT_CNT" val="1_2"/>
</p:tagLst>
</file>

<file path=ppt/tags/tag28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28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8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28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2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5fb2f5f2da4237551243f7e3a36214450a99b1b"/>
  <p:tag name="KSO_WM_NEWLAYOUT_GROUP_ID" val="layout_1-5"/>
  <p:tag name="KSO_WM_NEWLAYOUT_ID" val="slide_cea45c27deb23863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8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9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9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03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51730"/>
  <p:tag name="KSO_WM_TEMPLATE_SLIDE_ID" val="slide_cea45c27deb23863"/>
</p:tagLst>
</file>

<file path=ppt/tags/tag30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30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30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3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170b7da650f18604e14b4a46fb5e46fe042bd61"/>
  <p:tag name="KSO_WM_NEWLAYOUT_GROUP_ID" val="layout_10012"/>
  <p:tag name="KSO_WM_NEWLAYOUT_ID" val="slide_1b601487e8903dfa"/>
  <p:tag name="KSO_WM_UNIT_PRESET_TEXT" val="单击此处添加标题"/>
</p:tagLst>
</file>

<file path=ppt/tags/tag3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5029d655-d8a8-484e-bb4a-912d0abe0e8b.jpg?Expires=1800033874\u0026AWSAccessKeyId=AKLT9NSy7kh8TIS1UzNqLRY2\u0026Signature=KbX7v8foQI%2Bznij3QWqx9qj3nnw%3D&quot;,&quot;product_name&quot;:&quot;wps-wpp-pc&quot;,&quot;intention_code&quot;:&quot;wps_wpp_generate_doc_pay&quot;}*auto_qingqiu_3.0.4_prod*1768497869996_e83c16_90a71a478365-slide-4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0109cf95c1c71da6a20e758326ac2e8b0125fe"/>
  <p:tag name="KSO_WM_NEWLAYOUT_GROUP_ID" val="layout_34"/>
  <p:tag name="KSO_WM_NEWLAYOUT_ID" val="slide_4acdb5d565d7a68b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730"/>
  <p:tag name="KSO_WM_TEMPLATE_SLIDE_ID" val="slide_1b601487e8903dfa"/>
</p:tagLst>
</file>

<file path=ppt/tags/tag31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31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31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3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904911e619393b1c14515245f211571bc2a777"/>
  <p:tag name="KSO_WM_NEWLAYOUT_GROUP_ID" val="layout_6"/>
  <p:tag name="KSO_WM_NEWLAYOUT_ID" val="slide_1f0472578a9422c3"/>
  <p:tag name="KSO_WM_UNIT_PRESET_TEXT" val="单击此处添加标题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6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730"/>
  <p:tag name="KSO_WM_TEMPLATE_SLIDE_ID" val="slide_1f0472578a9422c3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06d98adb1bc2548ebcadc0752ad9db84492870"/>
  <p:tag name="KSO_WM_NEWLAYOUT_GROUP_ID" val="layout_10013"/>
  <p:tag name="KSO_WM_NEWLAYOUT_ID" val="slide_ee1db31ff1c30694"/>
  <p:tag name="KSO_WM_UNIT_PRESET_TEXT" val="单击此处添加标题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3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51730"/>
  <p:tag name="KSO_WM_TEMPLATE_SLIDE_ID" val="slide_ee1db31ff1c30694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07f28b4799b7244e401bbf01c6d72320c9c93d"/>
  <p:tag name="KSO_WM_NEWLAYOUT_GROUP_ID" val="layout_10004"/>
  <p:tag name="KSO_WM_NEWLAYOUT_ID" val="slide_b78e5c9395481cf5"/>
  <p:tag name="KSO_WM_UNIT_PRESET_TEXT" val="单击此处添加标题"/>
</p:tagLst>
</file>

<file path=ppt/tags/tag3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4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730"/>
  <p:tag name="KSO_WM_TEMPLATE_SLIDE_ID" val="slide_b78e5c9395481cf5"/>
</p:tagLst>
</file>

<file path=ppt/tags/tag34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34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3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3c2482b9b52c14bdc38055ae4c59baeb24ca16c"/>
  <p:tag name="KSO_WM_NEWLAYOUT_GROUP_ID" val="layout_51"/>
  <p:tag name="KSO_WM_NEWLAYOUT_ID" val="slide_bb33ee6a4ddd7ca6"/>
  <p:tag name="KSO_WM_UNIT_PRESET_TEXT" val="单击此处添加标题"/>
</p:tagLst>
</file>

<file path=ppt/tags/tag3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7945dfc8-3284-4a67-95e6-287abd7a0dea.jpg?Expires=1800033874\u0026AWSAccessKeyId=AKLT9NSy7kh8TIS1UzNqLRY2\u0026Signature=%2BeZXM37Nql0xzuVzlvxGURFDynE%3D&quot;,&quot;product_name&quot;:&quot;wps-wpp-pc&quot;,&quot;intention_code&quot;:&quot;wps_wpp_generate_doc_pay&quot;}*auto_qingqiu_3.0.4_prod*1768497869996_e83c16_90a71a478365-slide-10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10267451&quot;,&quot;product_name&quot;:&quot;365wps-copilotchat-web&quot;,&quot;intention_code&quot;:&quot;365wps_cc_create_ppt&quot;}*gallery_gallery_3.0.4_prod*69a677685492480098866d4aa0bfd2fc-slide-5"/>
</p:tagLst>
</file>

<file path=ppt/tags/tag35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730"/>
  <p:tag name="KSO_WM_TEMPLATE_SLIDE_ID" val="slide_bb33ee6a4ddd7ca6"/>
</p:tagLst>
</file>

<file path=ppt/tags/tag3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8eb2baf5b3b28a2486df14fdc1c3db930f452af"/>
  <p:tag name="KSO_WM_NEWLAYOUT_GROUP_ID" val="layout_3"/>
  <p:tag name="KSO_WM_NEWLAYOUT_ID" val="slide_d34ee385bdad3e3c"/>
  <p:tag name="KSO_WM_UNIT_PRESET_TEXT" val="单击此处添加标题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6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6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6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37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7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51730"/>
  <p:tag name="KSO_WM_TEMPLATE_SLIDE_ID" val="slide_d34ee385bdad3e3c"/>
</p:tagLst>
</file>

<file path=ppt/tags/tag3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d3476956444af90e67d10839974f40ffef8e50"/>
  <p:tag name="KSO_WM_NEWLAYOUT_GROUP_ID" val="layout_10007"/>
  <p:tag name="KSO_WM_NEWLAYOUT_ID" val="slide_85a19fcb1ee464ed"/>
  <p:tag name="KSO_WM_UNIT_PRESET_TEXT" val="单击此处添加标题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730"/>
  <p:tag name="KSO_WM_TEMPLATE_SLIDE_ID" val="slide_85a19fcb1ee464ed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28341c7f169a59f1047f8e8ee2d1ffa8ae5ce79"/>
  <p:tag name="KSO_WM_NEWLAYOUT_GROUP_ID" val="layout_10003"/>
  <p:tag name="KSO_WM_NEWLAYOUT_ID" val="slide_09acfb7d3197af95"/>
  <p:tag name="KSO_WM_UNIT_PRESET_TEXT" val="单击此处添加标题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730"/>
  <p:tag name="KSO_WM_TEMPLATE_SLIDE_ID" val="slide_09acfb7d3197af95"/>
</p:tagLst>
</file>

<file path=ppt/tags/tag39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39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39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30bd8d35be1fe1c0c4c7ae4fd7020137e80370"/>
  <p:tag name="KSO_WM_NEWLAYOUT_GROUP_ID" val="layout_35"/>
  <p:tag name="KSO_WM_NEWLAYOUT_ID" val="slide_90cdd96762bb354a"/>
  <p:tag name="KSO_WM_UNIT_PRESET_TEXT" val="单击此处添加标题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373e084593780e993d9136233a5fb6da31bbbf"/>
  <p:tag name="KSO_WM_NEWLAYOUT_GROUP_ID" val="layout_30"/>
  <p:tag name="KSO_WM_NEWLAYOUT_ID" val="slide_6362b5619019af55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0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51730"/>
  <p:tag name="KSO_WM_TEMPLATE_SLIDE_ID" val="slide_90cdd96762bb354a"/>
</p:tagLst>
</file>

<file path=ppt/tags/tag4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0109cf95c1c71da6a20e758326ac2e8b0125fe"/>
  <p:tag name="KSO_WM_NEWLAYOUT_GROUP_ID" val="layout_34"/>
  <p:tag name="KSO_WM_NEWLAYOUT_ID" val="slide_4acdb5d565d7a68b"/>
  <p:tag name="KSO_WM_UNIT_PRESET_TEXT" val="单击此处添加标题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1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2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730"/>
  <p:tag name="KSO_WM_TEMPLATE_SLIDE_ID" val="slide_4acdb5d565d7a68b"/>
</p:tagLst>
</file>

<file path=ppt/tags/tag4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9f85090ec0a4cb51806c15236bde2fd9b9f519"/>
  <p:tag name="KSO_WM_NEWLAYOUT_GROUP_ID" val="layout_27"/>
  <p:tag name="KSO_WM_NEWLAYOUT_ID" val="slide_bbec08b93f7bcfad"/>
  <p:tag name="KSO_WM_UNIT_PRESET_TEXT" val="单击此处添加标题"/>
</p:tagLst>
</file>

<file path=ppt/tags/tag42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730"/>
  <p:tag name="KSO_WM_TEMPLATE_SLIDE_ID" val="slide_bbec08b93f7bcfad"/>
</p:tagLst>
</file>

<file path=ppt/tags/tag43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c7f495c650a10cedbec5514698d6850f4e2fa500"/>
  <p:tag name="KSO_WM_NEWLAYOUT_ID" val="1355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88_3*a*1"/>
  <p:tag name="KSO_WM_TEMPLATE_CATEGORY" val="custom"/>
  <p:tag name="KSO_WM_TEMPLATE_INDEX" val="40498988"/>
  <p:tag name="KSO_WM_UNIT_LAYERLEVEL" val="1"/>
  <p:tag name="KSO_WM_TAG_VERSION" val="3.0"/>
</p:tagLst>
</file>

<file path=ppt/tags/tag437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88_3*e*1"/>
  <p:tag name="KSO_WM_TEMPLATE_CATEGORY" val="custom"/>
  <p:tag name="KSO_WM_TEMPLATE_INDEX" val="40498988"/>
  <p:tag name="KSO_WM_UNIT_LAYERLEVEL" val="1"/>
  <p:tag name="KSO_WM_TAG_VERSION" val="3.0"/>
</p:tagLst>
</file>

<file path=ppt/tags/tag43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AG_VERSION" val="3.0"/>
  <p:tag name="KSO_WM_SLIDE_ID" val="custom40498988_3"/>
  <p:tag name="KSO_WM_TEMPLATE_MASTER_TYPE" val="0"/>
  <p:tag name="KSO_WM_TEMPLATE_COLOR_TYPE" val="0"/>
  <p:tag name="KSO_WM_SLIDE_INDEX" val="3"/>
  <p:tag name="KSO_WM_TEMPLATE_CATEGORY" val="custom"/>
  <p:tag name="KSO_WM_TEMPLATE_INDEX" val="40498988"/>
  <p:tag name="KSO_WM_SLIDE_LAYOUT" val="a_e"/>
  <p:tag name="KSO_WM_SLIDE_LAYOUT_CNT" val="1_1"/>
</p:tagLst>
</file>

<file path=ppt/tags/tag4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373e084593780e993d9136233a5fb6da31bbbf"/>
  <p:tag name="KSO_WM_NEWLAYOUT_GROUP_ID" val="layout_30"/>
  <p:tag name="KSO_WM_NEWLAYOUT_ID" val="slide_6362b5619019af55"/>
  <p:tag name="KSO_WM_UNIT_PRESET_TEXT" val="单击此处添加标题"/>
</p:tagLst>
</file>

<file path=ppt/tags/tag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30bd8d35be1fe1c0c4c7ae4fd7020137e80370"/>
  <p:tag name="KSO_WM_NEWLAYOUT_GROUP_ID" val="layout_35"/>
  <p:tag name="KSO_WM_NEWLAYOUT_ID" val="slide_90cdd96762bb354a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2d931650-515a-48b5-a8d3-1402663dc902.jpg?Expires=1800033874\u0026AWSAccessKeyId=AKLT9NSy7kh8TIS1UzNqLRY2\u0026Signature=RnLAbTIy4mz6ioA6qSG84NMBScE%3D&quot;,&quot;product_name&quot;:&quot;wps-wpp-pc&quot;,&quot;intention_code&quot;:&quot;wps_wpp_generate_doc_pay&quot;}*auto_qingqiu_3.0.4_prod*1768497869996_e83c16_90a71a478365-slide-19"/>
</p:tagLst>
</file>

<file path=ppt/tags/tag44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730"/>
  <p:tag name="KSO_WM_TEMPLATE_SLIDE_ID" val="slide_6362b5619019af55"/>
</p:tagLst>
</file>

<file path=ppt/tags/tag44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88_5*b*1"/>
  <p:tag name="KSO_WM_TEMPLATE_CATEGORY" val="custom"/>
  <p:tag name="KSO_WM_TEMPLATE_INDEX" val="40498988"/>
  <p:tag name="KSO_WM_UNIT_LAYERLEVEL" val="1"/>
  <p:tag name="KSO_WM_TAG_VERSION" val="3.0"/>
  <p:tag name="KSO_WM_UNIT_PRESET_TEXT" val="THE END"/>
</p:tagLst>
</file>

<file path=ppt/tags/tag44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85b166c75a2160725a05d75bd5bac7ad8713507c"/>
  <p:tag name="KSO_WM_NEWLAYOUT_ID" val="1361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88_5*a*1"/>
  <p:tag name="KSO_WM_TEMPLATE_CATEGORY" val="custom"/>
  <p:tag name="KSO_WM_TEMPLATE_INDEX" val="40498988"/>
  <p:tag name="KSO_WM_UNIT_LAYERLEVEL" val="1"/>
  <p:tag name="KSO_WM_TAG_VERSION" val="3.0"/>
  <p:tag name="KSO_WM_UNIT_PRESET_TEXT" val="谢谢您的观看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5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AG_VERSION" val="3.0"/>
  <p:tag name="KSO_WM_SLIDE_ID" val="custom40498988_5"/>
  <p:tag name="KSO_WM_TEMPLATE_MASTER_TYPE" val="0"/>
  <p:tag name="KSO_WM_TEMPLATE_COLOR_TYPE" val="0"/>
  <p:tag name="KSO_WM_SLIDE_INDEX" val="5"/>
  <p:tag name="KSO_WM_TEMPLATE_CATEGORY" val="custom"/>
  <p:tag name="KSO_WM_TEMPLATE_INDEX" val="40498988"/>
  <p:tag name="KSO_WM_SLIDE_LAYOUT" val="a_b"/>
  <p:tag name="KSO_WM_SLIDE_LAYOUT_CNT" val="1_1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28341c7f169a59f1047f8e8ee2d1ffa8ae5ce79"/>
  <p:tag name="KSO_WM_NEWLAYOUT_GROUP_ID" val="layout_10003"/>
  <p:tag name="KSO_WM_NEWLAYOUT_ID" val="slide_09acfb7d3197af95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cd3476956444af90e67d10839974f40ffef8e50"/>
  <p:tag name="KSO_WM_NEWLAYOUT_GROUP_ID" val="layout_10007"/>
  <p:tag name="KSO_WM_NEWLAYOUT_ID" val="slide_85a19fcb1ee464ed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8eb2baf5b3b28a2486df14fdc1c3db930f452af"/>
  <p:tag name="KSO_WM_NEWLAYOUT_GROUP_ID" val="layout_3"/>
  <p:tag name="KSO_WM_NEWLAYOUT_ID" val="slide_d34ee385bdad3e3c"/>
</p:tagLst>
</file>

<file path=ppt/tags/tag7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4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8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92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3c2482b9b52c14bdc38055ae4c59baeb24ca16c"/>
  <p:tag name="KSO_WM_NEWLAYOUT_GROUP_ID" val="layout_51"/>
  <p:tag name="KSO_WM_NEWLAYOUT_ID" val="slide_bb33ee6a4ddd7ca6"/>
</p:tagLst>
</file>

<file path=ppt/tags/tag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活动运营年终总结主题模板">
  <a:themeElements>
    <a:clrScheme name="自定义 245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3D9EFF"/>
      </a:accent1>
      <a:accent2>
        <a:srgbClr val="2EDF25"/>
      </a:accent2>
      <a:accent3>
        <a:srgbClr val="FF65C0"/>
      </a:accent3>
      <a:accent4>
        <a:srgbClr val="FFC000"/>
      </a:accent4>
      <a:accent5>
        <a:srgbClr val="FF7429"/>
      </a:accent5>
      <a:accent6>
        <a:srgbClr val="F84949"/>
      </a:accent6>
      <a:hlink>
        <a:srgbClr val="304FFE"/>
      </a:hlink>
      <a:folHlink>
        <a:srgbClr val="492067"/>
      </a:folHlink>
    </a:clrScheme>
    <a:fontScheme name="">
      <a:majorFont>
        <a:latin typeface="MiSans Bold"/>
        <a:ea typeface="MiSans Bold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3175</Words>
  <Application>WPS 演示</Application>
  <PresentationFormat>宽屏</PresentationFormat>
  <Paragraphs>286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MiSans</vt:lpstr>
      <vt:lpstr>MiSans Bold</vt:lpstr>
      <vt:lpstr>Arial Unicode MS</vt:lpstr>
      <vt:lpstr>Calibri</vt:lpstr>
      <vt:lpstr>Office 主题</vt:lpstr>
      <vt:lpstr>1_活动运营年终总结主题模板</vt:lpstr>
      <vt:lpstr>往上跳！ - 面向对象程序设计课程设计</vt:lpstr>
      <vt:lpstr>项目概述</vt:lpstr>
      <vt:lpstr>目录</vt:lpstr>
      <vt:lpstr>项目概述</vt:lpstr>
      <vt:lpstr>技术选型与开发环境</vt:lpstr>
      <vt:lpstr>游戏功能演示</vt:lpstr>
      <vt:lpstr>核心玩法展示</vt:lpstr>
      <vt:lpstr>游戏元素介绍</vt:lpstr>
      <vt:lpstr>游戏界面与体验</vt:lpstr>
      <vt:lpstr>开发过程</vt:lpstr>
      <vt:lpstr>面向对象设计</vt:lpstr>
      <vt:lpstr>核心类职责分析</vt:lpstr>
      <vt:lpstr>物理系统实现</vt:lpstr>
      <vt:lpstr>关卡生成算法</vt:lpstr>
      <vt:lpstr>核心代码解析</vt:lpstr>
      <vt:lpstr>Player类核心代码</vt:lpstr>
      <vt:lpstr>Game类核心代码</vt:lpstr>
      <vt:lpstr>平台与道具类代码</vt:lpstr>
      <vt:lpstr>项目总结与展望</vt:lpstr>
      <vt:lpstr>项目总结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往上跳！ - 面向对象程序设计课程设计</dc:title>
  <dc:creator/>
  <cp:lastModifiedBy>四夕</cp:lastModifiedBy>
  <cp:revision>3</cp:revision>
  <dcterms:created xsi:type="dcterms:W3CDTF">2026-01-16T02:58:00Z</dcterms:created>
  <dcterms:modified xsi:type="dcterms:W3CDTF">2026-01-16T03:34:59Z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v1.0_ai_69796651730</vt:lpwstr>
  </property>
</Properties>
</file>